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4630400" cy="8229600"/>
  <p:notesSz cx="8229600" cy="14630400"/>
  <p:embeddedFontLst>
    <p:embeddedFont>
      <p:font typeface="Heebo Light" panose="020F0502020204030204" pitchFamily="2" charset="-79"/>
      <p:regular r:id="rId15"/>
    </p:embeddedFont>
    <p:embeddedFont>
      <p:font typeface="Montserrat" panose="020F0502020204030204" pitchFamily="2" charset="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58" d="100"/>
          <a:sy n="58" d="100"/>
        </p:scale>
        <p:origin x="75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45854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hyperlink" Target="https://github.com/mauricerugandura/mon_wed_27718_Malaria-Incidence-Prediction-and-Analysis/blob/1d5f31e02420124befe579e1fa264073a418d738/Power%20BI/Malaria%20Prediction%20Dashboard.pbix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github.com/mauricerugandura/mon_wed_27718_Malaria-Incidence-Prediction-and-Analysis/blob/1d5f31e02420124befe579e1fa264073a418d738/Power%20BI/Global%20Malaria%20Overview.pbix" TargetMode="External"/><Relationship Id="rId5" Type="http://schemas.openxmlformats.org/officeDocument/2006/relationships/hyperlink" Target="https://openafrica.net/dataset/global-malaria-national-unit-statistics/resource/b4b5034c-2663-4cea-b7ed-ff8ef447f817" TargetMode="External"/><Relationship Id="rId4" Type="http://schemas.openxmlformats.org/officeDocument/2006/relationships/hyperlink" Target="https://github.com/mauricerugandura/mon_wed_27718_Malaria-Incidence-Prediction-and-Analysis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.africa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openafrica.net/dataset/global-malaria-national-unit-statistics/resource/b4b5034c-2663-4cea-b7ed-ff8ef447f817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719143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Predicting Malaria Incidence Using Global Health Data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18564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Capstone Project - Introduction to Big Data Analytics (INSY 8413)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89" y="505884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Name</a:t>
            </a: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: Rugandura Maurice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5421749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ID</a:t>
            </a: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: 27718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Instructor</a:t>
            </a: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: Eric </a:t>
            </a:r>
            <a:r>
              <a:rPr lang="en-US" sz="1750" dirty="0" err="1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Maniraguha</a:t>
            </a:r>
            <a:endParaRPr lang="en-US" sz="1750" dirty="0">
              <a:solidFill>
                <a:srgbClr val="DCD7E5"/>
              </a:solidFill>
              <a:latin typeface="Heebo Light" pitchFamily="34" charset="0"/>
              <a:ea typeface="Heebo Light" pitchFamily="34" charset="-122"/>
              <a:cs typeface="Heebo Light" pitchFamily="34" charset="-120"/>
            </a:endParaRP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Date</a:t>
            </a: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: July 2025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422" y="2194560"/>
            <a:ext cx="6830078" cy="347472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99521" y="347686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POWER BI 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599521" y="4412456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dashboard of ML(Machine Learning model)</a:t>
            </a:r>
            <a:endParaRPr lang="en-US" sz="17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262068"/>
            <a:ext cx="845820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Power BI Dashboard Features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424476"/>
            <a:ext cx="566976" cy="56697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644253" y="355913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Yearly Trends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1644253" y="4049554"/>
            <a:ext cx="552914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Chart displaying malaria trends over time.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6884" y="3424476"/>
            <a:ext cx="566976" cy="56697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8307348" y="3559135"/>
            <a:ext cx="323016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Top Affected Countries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8307348" y="4049554"/>
            <a:ext cx="552926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Bar chart highlighting high-incidence nations.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4979432"/>
            <a:ext cx="566976" cy="56697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644253" y="5114092"/>
            <a:ext cx="294882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Predicted Rates Map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1644253" y="5604510"/>
            <a:ext cx="552914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Geospatial visualization of predicted rates.</a:t>
            </a:r>
            <a:endParaRPr lang="en-US" sz="17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56884" y="4979432"/>
            <a:ext cx="566976" cy="566976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8307348" y="511409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Summary Cards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8307348" y="5604510"/>
            <a:ext cx="552926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Key insights and data summaries.</a:t>
            </a:r>
            <a:endParaRPr lang="en-US" sz="17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303383"/>
            <a:ext cx="748474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Key Findings &amp; Conclusion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352324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Malaria incidence is decreasing in some regions.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379452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High-risk countries remain consistently vulnerable.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4236720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Predictions help prioritize resources.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280190" y="467891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Demonstrated power of data analytics in public health.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6280190" y="512111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Built a complete pipeline from raw data to visualization.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6280190" y="5563314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Project can guide future resource planning.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47042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91634" y="3013948"/>
            <a:ext cx="10119479" cy="6175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8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Challenge: Predicting Malaria Trends</a:t>
            </a:r>
            <a:endParaRPr lang="en-US" sz="3850" dirty="0"/>
          </a:p>
        </p:txBody>
      </p:sp>
      <p:sp>
        <p:nvSpPr>
          <p:cNvPr id="4" name="Text 1"/>
          <p:cNvSpPr/>
          <p:nvPr/>
        </p:nvSpPr>
        <p:spPr>
          <a:xfrm>
            <a:off x="691634" y="3927872"/>
            <a:ext cx="13247132" cy="3162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Can we analyze and predict malaria trends over time using country-level data on incidence, mortality, and infection prevalence?</a:t>
            </a:r>
            <a:endParaRPr lang="en-US" sz="1550" dirty="0"/>
          </a:p>
        </p:txBody>
      </p:sp>
      <p:sp>
        <p:nvSpPr>
          <p:cNvPr id="5" name="Text 2"/>
          <p:cNvSpPr/>
          <p:nvPr/>
        </p:nvSpPr>
        <p:spPr>
          <a:xfrm>
            <a:off x="691634" y="4466392"/>
            <a:ext cx="13247132" cy="9563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Repository: </a:t>
            </a:r>
            <a:r>
              <a:rPr lang="en-US" sz="1550" dirty="0">
                <a:solidFill>
                  <a:srgbClr val="000000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🌍</a:t>
            </a:r>
            <a:r>
              <a:rPr lang="en-US" sz="1550" u="sng" dirty="0">
                <a:solidFill>
                  <a:srgbClr val="8252E0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mauricerugandura/mon_wed_27718_Malaria-Incidence-Prediction-and-Analysis: This project explores and predicts malaria incidence rates using global health data.Using historical malaria metrics from national health units, we analyze trends and build a predictive model to estimate future incidence rates across various countries.</a:t>
            </a:r>
            <a:endParaRPr lang="en-US" sz="1550" dirty="0"/>
          </a:p>
        </p:txBody>
      </p:sp>
      <p:sp>
        <p:nvSpPr>
          <p:cNvPr id="6" name="Text 3"/>
          <p:cNvSpPr/>
          <p:nvPr/>
        </p:nvSpPr>
        <p:spPr>
          <a:xfrm>
            <a:off x="691634" y="5644991"/>
            <a:ext cx="13247132" cy="3238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Dataset: </a:t>
            </a:r>
            <a:r>
              <a:rPr lang="en-US" sz="1550" dirty="0">
                <a:solidFill>
                  <a:srgbClr val="000000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🌍</a:t>
            </a: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</a:t>
            </a:r>
            <a:r>
              <a:rPr lang="en-US" sz="1550" u="sng" dirty="0">
                <a:solidFill>
                  <a:srgbClr val="8252E0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https://openafrica.net/dataset/global-malaria-national-unit-statistics/resource/b4b5034c-2663-4cea-b7ed-ff8ef447f817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691634" y="6191131"/>
            <a:ext cx="13247132" cy="6324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Power Bi: </a:t>
            </a:r>
            <a:r>
              <a:rPr lang="en-US" sz="1550" u="sng" dirty="0">
                <a:solidFill>
                  <a:srgbClr val="8252E0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https://github.com/mauricerugandura/mon_wed_27718_Malaria-Incidence-Prediction-and-Analysis/blob/1d5f31e02420124befe579e1fa264073a418d738/Power%20BI/Global%20Malaria%20Overview.pbix</a:t>
            </a:r>
            <a:endParaRPr lang="en-US" sz="1550" dirty="0"/>
          </a:p>
        </p:txBody>
      </p:sp>
      <p:sp>
        <p:nvSpPr>
          <p:cNvPr id="8" name="Text 5"/>
          <p:cNvSpPr/>
          <p:nvPr/>
        </p:nvSpPr>
        <p:spPr>
          <a:xfrm>
            <a:off x="691634" y="7045881"/>
            <a:ext cx="13247132" cy="6400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                </a:t>
            </a:r>
            <a:r>
              <a:rPr lang="en-US" sz="1550" dirty="0">
                <a:solidFill>
                  <a:srgbClr val="000000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🌍</a:t>
            </a:r>
            <a:r>
              <a:rPr lang="en-US" sz="15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 </a:t>
            </a:r>
            <a:r>
              <a:rPr lang="en-US" sz="1550" u="sng" dirty="0">
                <a:solidFill>
                  <a:srgbClr val="8252E0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https://github.com/mauricerugandura/mon_wed_27718_Malaria-Incidence-Prediction-and-Analysis/blob/1d5f31e02420124befe579e1fa264073a418d738/Power%20BI/Malaria%20Prediction%20Dashboard.pbix</a:t>
            </a:r>
            <a:endParaRPr lang="en-US" sz="15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4657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Data Source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4223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Sector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00347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Health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59318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Source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417433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u="sng" dirty="0">
                <a:solidFill>
                  <a:srgbClr val="8252E0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OpenAfrica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47640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Dataset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93790" y="534519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u="sng" dirty="0">
                <a:solidFill>
                  <a:srgbClr val="8252E0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Malaria National Unit Data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93790" y="593490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File Used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793790" y="651605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malaria_cleaned_with_coords.csv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599521" y="24223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Key Metrics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7599521" y="300347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Incidence Rate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7599521" y="344566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Mortality Rate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7599521" y="388786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Infection Prevalence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599521" y="4330065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Country &amp; Year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4326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Project Objectives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845838"/>
            <a:ext cx="4196358" cy="2040493"/>
          </a:xfrm>
          <a:prstGeom prst="roundRect">
            <a:avLst>
              <a:gd name="adj" fmla="val 7170"/>
            </a:avLst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815358"/>
            <a:ext cx="4196358" cy="121920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1688" y="3505676"/>
            <a:ext cx="680442" cy="680442"/>
          </a:xfrm>
          <a:prstGeom prst="rect">
            <a:avLst/>
          </a:prstGeom>
        </p:spPr>
      </p:pic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55761" y="3675817"/>
            <a:ext cx="272177" cy="340162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1051084" y="44128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Analyze Trends</a:t>
            </a:r>
            <a:endParaRPr lang="en-US" sz="2200" dirty="0"/>
          </a:p>
        </p:txBody>
      </p:sp>
      <p:sp>
        <p:nvSpPr>
          <p:cNvPr id="8" name="Text 3"/>
          <p:cNvSpPr/>
          <p:nvPr/>
        </p:nvSpPr>
        <p:spPr>
          <a:xfrm>
            <a:off x="1051084" y="4903232"/>
            <a:ext cx="36817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Examine malaria incidence and mortality across countries.</a:t>
            </a:r>
            <a:endParaRPr lang="en-US" sz="1750" dirty="0"/>
          </a:p>
        </p:txBody>
      </p:sp>
      <p:sp>
        <p:nvSpPr>
          <p:cNvPr id="9" name="Shape 4"/>
          <p:cNvSpPr/>
          <p:nvPr/>
        </p:nvSpPr>
        <p:spPr>
          <a:xfrm>
            <a:off x="5216962" y="3845838"/>
            <a:ext cx="4196358" cy="2040493"/>
          </a:xfrm>
          <a:prstGeom prst="roundRect">
            <a:avLst>
              <a:gd name="adj" fmla="val 7170"/>
            </a:avLst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6962" y="3815358"/>
            <a:ext cx="4196358" cy="121920"/>
          </a:xfrm>
          <a:prstGeom prst="rect">
            <a:avLst/>
          </a:prstGeom>
        </p:spPr>
      </p:pic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4860" y="3505676"/>
            <a:ext cx="680442" cy="680442"/>
          </a:xfrm>
          <a:prstGeom prst="rect">
            <a:avLst/>
          </a:prstGeom>
        </p:spPr>
      </p:pic>
      <p:pic>
        <p:nvPicPr>
          <p:cNvPr id="12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78933" y="3675817"/>
            <a:ext cx="272177" cy="340162"/>
          </a:xfrm>
          <a:prstGeom prst="rect">
            <a:avLst/>
          </a:prstGeom>
        </p:spPr>
      </p:pic>
      <p:sp>
        <p:nvSpPr>
          <p:cNvPr id="13" name="Text 5"/>
          <p:cNvSpPr/>
          <p:nvPr/>
        </p:nvSpPr>
        <p:spPr>
          <a:xfrm>
            <a:off x="5474256" y="4412813"/>
            <a:ext cx="320444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Build Predictive Model</a:t>
            </a:r>
            <a:endParaRPr lang="en-US" sz="2200" dirty="0"/>
          </a:p>
        </p:txBody>
      </p:sp>
      <p:sp>
        <p:nvSpPr>
          <p:cNvPr id="14" name="Text 6"/>
          <p:cNvSpPr/>
          <p:nvPr/>
        </p:nvSpPr>
        <p:spPr>
          <a:xfrm>
            <a:off x="5474256" y="4903232"/>
            <a:ext cx="36817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Develop a model for future malaria incidence.</a:t>
            </a:r>
            <a:endParaRPr lang="en-US" sz="1750" dirty="0"/>
          </a:p>
        </p:txBody>
      </p:sp>
      <p:sp>
        <p:nvSpPr>
          <p:cNvPr id="15" name="Shape 7"/>
          <p:cNvSpPr/>
          <p:nvPr/>
        </p:nvSpPr>
        <p:spPr>
          <a:xfrm>
            <a:off x="9640133" y="3845838"/>
            <a:ext cx="4196358" cy="2040493"/>
          </a:xfrm>
          <a:prstGeom prst="roundRect">
            <a:avLst>
              <a:gd name="adj" fmla="val 7170"/>
            </a:avLst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16" name="Image 6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0133" y="3815358"/>
            <a:ext cx="4196358" cy="121920"/>
          </a:xfrm>
          <a:prstGeom prst="rect">
            <a:avLst/>
          </a:prstGeom>
        </p:spPr>
      </p:pic>
      <p:pic>
        <p:nvPicPr>
          <p:cNvPr id="17" name="Image 7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8032" y="3505676"/>
            <a:ext cx="680442" cy="680442"/>
          </a:xfrm>
          <a:prstGeom prst="rect">
            <a:avLst/>
          </a:prstGeom>
        </p:spPr>
      </p:pic>
      <p:pic>
        <p:nvPicPr>
          <p:cNvPr id="18" name="Image 8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602105" y="3675817"/>
            <a:ext cx="272177" cy="340162"/>
          </a:xfrm>
          <a:prstGeom prst="rect">
            <a:avLst/>
          </a:prstGeom>
        </p:spPr>
      </p:pic>
      <p:sp>
        <p:nvSpPr>
          <p:cNvPr id="19" name="Text 8"/>
          <p:cNvSpPr/>
          <p:nvPr/>
        </p:nvSpPr>
        <p:spPr>
          <a:xfrm>
            <a:off x="9897427" y="44128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Create Dashboard</a:t>
            </a:r>
            <a:endParaRPr lang="en-US" sz="2200" dirty="0"/>
          </a:p>
        </p:txBody>
      </p:sp>
      <p:sp>
        <p:nvSpPr>
          <p:cNvPr id="20" name="Text 9"/>
          <p:cNvSpPr/>
          <p:nvPr/>
        </p:nvSpPr>
        <p:spPr>
          <a:xfrm>
            <a:off x="9897427" y="4903232"/>
            <a:ext cx="36817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Design an interactive Power BI dashboard.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19332"/>
            <a:ext cx="659058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Methodology Overview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481739"/>
            <a:ext cx="6521410" cy="90725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020604" y="3615809"/>
            <a:ext cx="297489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Step 1: Data Cleaning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1020604" y="4106228"/>
            <a:ext cx="606778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Utilizing Python for initial data preparation.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2481739"/>
            <a:ext cx="6521410" cy="90725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542014" y="36158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Step 2: EDA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7542014" y="4106228"/>
            <a:ext cx="606778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Exploratory Data Analysis to uncover insights.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4695944"/>
            <a:ext cx="6521410" cy="90725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020604" y="5830014"/>
            <a:ext cx="357901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Step 3: Machine Learning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1020604" y="6320433"/>
            <a:ext cx="606778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Applying Linear Regression for predictions.</a:t>
            </a:r>
            <a:endParaRPr lang="en-US" sz="17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5200" y="4695944"/>
            <a:ext cx="6521410" cy="907256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542014" y="583001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Step 4: Power BI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7542014" y="6320433"/>
            <a:ext cx="606778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Dashboard development for visualization.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98000"/>
            <a:ext cx="636317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Data Cleaning Process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260408"/>
            <a:ext cx="6407944" cy="1322189"/>
          </a:xfrm>
          <a:prstGeom prst="roundRect">
            <a:avLst>
              <a:gd name="adj" fmla="val 7205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028224" y="349484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Removed Values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028224" y="3985260"/>
            <a:ext cx="5939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Missing &amp; irrelevant data points.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7428548" y="3260408"/>
            <a:ext cx="6408063" cy="1322189"/>
          </a:xfrm>
          <a:prstGeom prst="roundRect">
            <a:avLst>
              <a:gd name="adj" fmla="val 7205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7662982" y="349484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Standardized Codes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662982" y="3985260"/>
            <a:ext cx="59391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Ensured consistent country codes.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793790" y="4809411"/>
            <a:ext cx="6407944" cy="1322189"/>
          </a:xfrm>
          <a:prstGeom prst="roundRect">
            <a:avLst>
              <a:gd name="adj" fmla="val 7205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1028224" y="504384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Merged Datasets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1028224" y="5534263"/>
            <a:ext cx="5939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Combined malaria data with coordinates.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7428548" y="4809411"/>
            <a:ext cx="6408063" cy="1322189"/>
          </a:xfrm>
          <a:prstGeom prst="roundRect">
            <a:avLst>
              <a:gd name="adj" fmla="val 7205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7662982" y="504384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Exported Clean File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7662982" y="5534263"/>
            <a:ext cx="59391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malaria_cleaned_with_coords.csv for further use.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612231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Exploratory Data Analysis (EDA)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369951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Identified countries with highest/lowest malaria rates.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81214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Plotted trend lines for multiple years.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5254347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Highlighted regional disparities.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407" y="2360815"/>
            <a:ext cx="7092271" cy="415636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99521" y="347686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POWER BI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599521" y="4412456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dashboard of EDA(Exploratory Data Analysis)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734991"/>
            <a:ext cx="705373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Machine Learning Model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501074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Model Used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559188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Linear Regression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618160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Training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93790" y="676275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On historical incidence data.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599521" y="501074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Evaluation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599521" y="559188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Using MSE &amp; R² score.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7599521" y="618160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Output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7616146" y="676275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malaria_predictions.csv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522</Words>
  <Application>Microsoft Office PowerPoint</Application>
  <PresentationFormat>Custom</PresentationFormat>
  <Paragraphs>96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Montserrat</vt:lpstr>
      <vt:lpstr>Heebo Light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Ntirenganya Naphtal</dc:creator>
  <cp:lastModifiedBy>Ntirenganya Naphtal</cp:lastModifiedBy>
  <cp:revision>2</cp:revision>
  <dcterms:created xsi:type="dcterms:W3CDTF">2025-08-01T09:11:31Z</dcterms:created>
  <dcterms:modified xsi:type="dcterms:W3CDTF">2025-08-01T09:41:24Z</dcterms:modified>
</cp:coreProperties>
</file>